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56" r:id="rId2"/>
    <p:sldId id="463" r:id="rId3"/>
    <p:sldId id="525" r:id="rId4"/>
    <p:sldId id="526" r:id="rId5"/>
    <p:sldId id="510" r:id="rId6"/>
    <p:sldId id="511" r:id="rId7"/>
    <p:sldId id="512" r:id="rId8"/>
    <p:sldId id="492" r:id="rId9"/>
    <p:sldId id="527" r:id="rId10"/>
    <p:sldId id="513" r:id="rId11"/>
    <p:sldId id="514" r:id="rId12"/>
    <p:sldId id="515" r:id="rId13"/>
    <p:sldId id="516" r:id="rId14"/>
    <p:sldId id="517" r:id="rId15"/>
    <p:sldId id="528" r:id="rId16"/>
    <p:sldId id="490" r:id="rId17"/>
    <p:sldId id="529" r:id="rId18"/>
    <p:sldId id="530" r:id="rId19"/>
    <p:sldId id="531" r:id="rId20"/>
    <p:sldId id="532" r:id="rId21"/>
    <p:sldId id="534" r:id="rId22"/>
    <p:sldId id="538" r:id="rId23"/>
    <p:sldId id="533" r:id="rId24"/>
    <p:sldId id="518" r:id="rId25"/>
    <p:sldId id="537" r:id="rId26"/>
    <p:sldId id="477" r:id="rId27"/>
    <p:sldId id="399" r:id="rId28"/>
    <p:sldId id="409" r:id="rId29"/>
    <p:sldId id="481" r:id="rId30"/>
    <p:sldId id="482" r:id="rId31"/>
    <p:sldId id="5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3/Exercise_Arr%26Obj/util/mycode.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UI5MicroExcel/blob/master/Day%203/Exercise_jQuery/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s://github.com/soyuztechnologies/UI5MicroExcel/blob/master/Day%203/Exercise_jQuery/util/mycode.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npmjs.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UI5MicroExcel/blob/master/Day%203/Exercise_NodeJS/nodejsbasic/myfirstnode.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hyperlink" Target="https://github.com/soyuztechnologies/UI5MicroExcel/blob/master/Day%203/Exercise_NodeJS/nodejsbasic/reuse.j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19.png"/><Relationship Id="rId4" Type="http://schemas.openxmlformats.org/officeDocument/2006/relationships/hyperlink" Target="https://sapui5.hana.ondemand.com/#/api"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hyperlink" Target="https://sapui5.hana.ondemand.com/#/demoapp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3/JS%20Basics.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UI5MicroExcel/blob/master/Day%203/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UI5MicroExcel/blob/master/Day%203/Exercise_External%20JS/util/mycode.j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err="1">
                <a:hlinkClick r:id="rId3"/>
              </a:rPr>
              <a:t>JSBasic</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440166" y="1794444"/>
            <a:ext cx="2389389" cy="1895511"/>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err="1">
                <a:hlinkClick r:id="rId3"/>
              </a:rPr>
              <a:t>JSBasic</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C03BDA0A-6C42-452A-BCDA-01828F9B72A5}"/>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7" name="Picture 2">
            <a:extLst>
              <a:ext uri="{FF2B5EF4-FFF2-40B4-BE49-F238E27FC236}">
                <a16:creationId xmlns:a16="http://schemas.microsoft.com/office/drawing/2014/main" id="{3D9F51FB-2CAA-475B-8531-BC6AB5264F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27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38B86F-7089-433E-B436-8C48A961C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170" name="Picture 2" descr="Using a CDN to Speed Up Static Content Delivery | DigitalOcean">
            <a:extLst>
              <a:ext uri="{FF2B5EF4-FFF2-40B4-BE49-F238E27FC236}">
                <a16:creationId xmlns:a16="http://schemas.microsoft.com/office/drawing/2014/main" id="{F38C2277-F649-479D-AA09-FA47D114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155" y="1793095"/>
            <a:ext cx="3716146" cy="269044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FB8DDC3-0131-477E-8593-EAF4E3BADCA9}"/>
              </a:ext>
            </a:extLst>
          </p:cNvPr>
          <p:cNvSpPr txBox="1">
            <a:spLocks/>
          </p:cNvSpPr>
          <p:nvPr/>
        </p:nvSpPr>
        <p:spPr>
          <a:xfrm>
            <a:off x="190547" y="147519"/>
            <a:ext cx="9144000" cy="568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latin typeface="Cooper Black" panose="0208090404030B020404" pitchFamily="18" charset="0"/>
              </a:rPr>
              <a:t>Content Delivery Network</a:t>
            </a:r>
          </a:p>
        </p:txBody>
      </p:sp>
      <p:sp>
        <p:nvSpPr>
          <p:cNvPr id="8" name="TextBox 7">
            <a:extLst>
              <a:ext uri="{FF2B5EF4-FFF2-40B4-BE49-F238E27FC236}">
                <a16:creationId xmlns:a16="http://schemas.microsoft.com/office/drawing/2014/main" id="{916B9F95-98A3-4AF8-9A6A-2F51E868753B}"/>
              </a:ext>
            </a:extLst>
          </p:cNvPr>
          <p:cNvSpPr txBox="1"/>
          <p:nvPr/>
        </p:nvSpPr>
        <p:spPr>
          <a:xfrm>
            <a:off x="307584" y="768928"/>
            <a:ext cx="7275637" cy="1477328"/>
          </a:xfrm>
          <a:prstGeom prst="rect">
            <a:avLst/>
          </a:prstGeom>
          <a:noFill/>
        </p:spPr>
        <p:txBody>
          <a:bodyPr wrap="square">
            <a:spAutoFit/>
          </a:bodyPr>
          <a:lstStyle/>
          <a:p>
            <a:pPr marL="285750" indent="-285750" fontAlgn="base">
              <a:buFont typeface="Arial" panose="020B0604020202020204" pitchFamily="34" charset="0"/>
              <a:buChar char="•"/>
            </a:pPr>
            <a:r>
              <a:rPr lang="en-US" sz="1800" b="0" i="0" dirty="0">
                <a:solidFill>
                  <a:srgbClr val="1C1F22"/>
                </a:solidFill>
                <a:effectLst/>
                <a:latin typeface="Calibri (Body)"/>
              </a:rPr>
              <a:t>A content delivery network (CDN) is a group of geographically distributed servers that speed up the delivery of web content by bringing it closer to where users are.</a:t>
            </a:r>
          </a:p>
          <a:p>
            <a:pPr marL="285750" indent="-285750" fontAlgn="base">
              <a:buFont typeface="Arial" panose="020B0604020202020204" pitchFamily="34" charset="0"/>
              <a:buChar char="•"/>
            </a:pPr>
            <a:r>
              <a:rPr lang="en-US" b="0" i="0" dirty="0">
                <a:effectLst/>
                <a:latin typeface="Calibri (Body)"/>
              </a:rPr>
              <a:t>CDNs are a layer in the internet ecosystem.</a:t>
            </a:r>
          </a:p>
          <a:p>
            <a:pPr marL="285750" indent="-285750" fontAlgn="base">
              <a:buFont typeface="Arial" panose="020B0604020202020204" pitchFamily="34" charset="0"/>
              <a:buChar char="•"/>
            </a:pPr>
            <a:r>
              <a:rPr lang="en-US" sz="1800" dirty="0">
                <a:latin typeface="Calibri (Body)"/>
              </a:rPr>
              <a:t>Different loading time for users at different locations.</a:t>
            </a:r>
          </a:p>
        </p:txBody>
      </p:sp>
      <p:sp>
        <p:nvSpPr>
          <p:cNvPr id="13" name="Rectangle 12">
            <a:extLst>
              <a:ext uri="{FF2B5EF4-FFF2-40B4-BE49-F238E27FC236}">
                <a16:creationId xmlns:a16="http://schemas.microsoft.com/office/drawing/2014/main" id="{643B9E5A-1A77-4827-83D9-4A2180B77405}"/>
              </a:ext>
            </a:extLst>
          </p:cNvPr>
          <p:cNvSpPr/>
          <p:nvPr/>
        </p:nvSpPr>
        <p:spPr>
          <a:xfrm>
            <a:off x="6767070" y="3249222"/>
            <a:ext cx="13716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a:p>
            <a:pPr algn="ctr"/>
            <a:r>
              <a:rPr lang="en-US" dirty="0"/>
              <a:t>Mumbai</a:t>
            </a:r>
          </a:p>
          <a:p>
            <a:pPr algn="ctr"/>
            <a:endParaRPr lang="en-US" dirty="0"/>
          </a:p>
          <a:p>
            <a:pPr algn="ctr"/>
            <a:r>
              <a:rPr lang="en-US" dirty="0"/>
              <a:t>Mycode.js</a:t>
            </a:r>
          </a:p>
        </p:txBody>
      </p:sp>
      <p:sp>
        <p:nvSpPr>
          <p:cNvPr id="14" name="Rectangle 13">
            <a:extLst>
              <a:ext uri="{FF2B5EF4-FFF2-40B4-BE49-F238E27FC236}">
                <a16:creationId xmlns:a16="http://schemas.microsoft.com/office/drawing/2014/main" id="{FB4DB733-23EA-494C-AC6D-C4957DD14510}"/>
              </a:ext>
            </a:extLst>
          </p:cNvPr>
          <p:cNvSpPr/>
          <p:nvPr/>
        </p:nvSpPr>
        <p:spPr>
          <a:xfrm>
            <a:off x="580136" y="257848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USA</a:t>
            </a:r>
          </a:p>
          <a:p>
            <a:pPr algn="ctr"/>
            <a:r>
              <a:rPr lang="en-US" dirty="0"/>
              <a:t>Miami</a:t>
            </a:r>
          </a:p>
        </p:txBody>
      </p:sp>
      <p:sp>
        <p:nvSpPr>
          <p:cNvPr id="15" name="Rectangle 14">
            <a:extLst>
              <a:ext uri="{FF2B5EF4-FFF2-40B4-BE49-F238E27FC236}">
                <a16:creationId xmlns:a16="http://schemas.microsoft.com/office/drawing/2014/main" id="{E5AB8EE9-D426-4520-B1DF-E88F001172ED}"/>
              </a:ext>
            </a:extLst>
          </p:cNvPr>
          <p:cNvSpPr/>
          <p:nvPr/>
        </p:nvSpPr>
        <p:spPr>
          <a:xfrm>
            <a:off x="580136" y="3807506"/>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India</a:t>
            </a:r>
          </a:p>
          <a:p>
            <a:pPr algn="ctr"/>
            <a:r>
              <a:rPr lang="en-US" dirty="0"/>
              <a:t>Bangalore</a:t>
            </a:r>
          </a:p>
        </p:txBody>
      </p:sp>
      <p:sp>
        <p:nvSpPr>
          <p:cNvPr id="16" name="Rectangle 15">
            <a:extLst>
              <a:ext uri="{FF2B5EF4-FFF2-40B4-BE49-F238E27FC236}">
                <a16:creationId xmlns:a16="http://schemas.microsoft.com/office/drawing/2014/main" id="{B8B1C9C0-CA81-436C-A9D2-31A519798B85}"/>
              </a:ext>
            </a:extLst>
          </p:cNvPr>
          <p:cNvSpPr/>
          <p:nvPr/>
        </p:nvSpPr>
        <p:spPr>
          <a:xfrm>
            <a:off x="579623" y="5048195"/>
            <a:ext cx="161493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Japan</a:t>
            </a:r>
          </a:p>
          <a:p>
            <a:pPr algn="ctr"/>
            <a:r>
              <a:rPr lang="en-US" dirty="0"/>
              <a:t>Tokyo</a:t>
            </a:r>
          </a:p>
        </p:txBody>
      </p:sp>
      <p:sp>
        <p:nvSpPr>
          <p:cNvPr id="18" name="Rectangle 17">
            <a:extLst>
              <a:ext uri="{FF2B5EF4-FFF2-40B4-BE49-F238E27FC236}">
                <a16:creationId xmlns:a16="http://schemas.microsoft.com/office/drawing/2014/main" id="{E26B49E9-580C-415D-AAFD-19084E34D442}"/>
              </a:ext>
            </a:extLst>
          </p:cNvPr>
          <p:cNvSpPr/>
          <p:nvPr/>
        </p:nvSpPr>
        <p:spPr>
          <a:xfrm>
            <a:off x="3810000" y="2902926"/>
            <a:ext cx="161493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Detroit</a:t>
            </a:r>
          </a:p>
          <a:p>
            <a:pPr algn="ctr"/>
            <a:r>
              <a:rPr lang="en-US" dirty="0"/>
              <a:t>Mycode.js</a:t>
            </a:r>
          </a:p>
        </p:txBody>
      </p:sp>
      <p:sp>
        <p:nvSpPr>
          <p:cNvPr id="19" name="Rectangle 18">
            <a:extLst>
              <a:ext uri="{FF2B5EF4-FFF2-40B4-BE49-F238E27FC236}">
                <a16:creationId xmlns:a16="http://schemas.microsoft.com/office/drawing/2014/main" id="{633D2EBB-750F-4AD1-90EB-246FCC865527}"/>
              </a:ext>
            </a:extLst>
          </p:cNvPr>
          <p:cNvSpPr/>
          <p:nvPr/>
        </p:nvSpPr>
        <p:spPr>
          <a:xfrm>
            <a:off x="3810000" y="3880833"/>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Mumbai</a:t>
            </a:r>
          </a:p>
        </p:txBody>
      </p:sp>
      <p:sp>
        <p:nvSpPr>
          <p:cNvPr id="20" name="Rectangle 19">
            <a:extLst>
              <a:ext uri="{FF2B5EF4-FFF2-40B4-BE49-F238E27FC236}">
                <a16:creationId xmlns:a16="http://schemas.microsoft.com/office/drawing/2014/main" id="{F62DD24E-7BFA-4FD8-8235-02BD599CBB7C}"/>
              </a:ext>
            </a:extLst>
          </p:cNvPr>
          <p:cNvSpPr/>
          <p:nvPr/>
        </p:nvSpPr>
        <p:spPr>
          <a:xfrm>
            <a:off x="3809487" y="4960326"/>
            <a:ext cx="161493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Hongkong</a:t>
            </a:r>
          </a:p>
        </p:txBody>
      </p:sp>
      <p:cxnSp>
        <p:nvCxnSpPr>
          <p:cNvPr id="21" name="Straight Arrow Connector 20">
            <a:extLst>
              <a:ext uri="{FF2B5EF4-FFF2-40B4-BE49-F238E27FC236}">
                <a16:creationId xmlns:a16="http://schemas.microsoft.com/office/drawing/2014/main" id="{35723F38-5A01-4A4C-B333-9C2D6B00BE07}"/>
              </a:ext>
            </a:extLst>
          </p:cNvPr>
          <p:cNvCxnSpPr>
            <a:cxnSpLocks/>
            <a:stCxn id="13" idx="1"/>
            <a:endCxn id="18" idx="3"/>
          </p:cNvCxnSpPr>
          <p:nvPr/>
        </p:nvCxnSpPr>
        <p:spPr>
          <a:xfrm flipH="1" flipV="1">
            <a:off x="5424932" y="3169626"/>
            <a:ext cx="1342138" cy="993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750F76-87F2-44B9-BA45-4103ED789745}"/>
              </a:ext>
            </a:extLst>
          </p:cNvPr>
          <p:cNvCxnSpPr>
            <a:stCxn id="13" idx="1"/>
            <a:endCxn id="19" idx="3"/>
          </p:cNvCxnSpPr>
          <p:nvPr/>
        </p:nvCxnSpPr>
        <p:spPr>
          <a:xfrm flipH="1" flipV="1">
            <a:off x="5424932" y="4109433"/>
            <a:ext cx="1342138" cy="54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B10C00-9319-4459-9722-831F7A6D03E3}"/>
              </a:ext>
            </a:extLst>
          </p:cNvPr>
          <p:cNvCxnSpPr>
            <a:stCxn id="13" idx="1"/>
            <a:endCxn id="20" idx="3"/>
          </p:cNvCxnSpPr>
          <p:nvPr/>
        </p:nvCxnSpPr>
        <p:spPr>
          <a:xfrm flipH="1">
            <a:off x="5424419" y="4163622"/>
            <a:ext cx="1342651" cy="102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A32A80-2B0C-4972-826D-8EFA23D0BA78}"/>
              </a:ext>
            </a:extLst>
          </p:cNvPr>
          <p:cNvCxnSpPr>
            <a:cxnSpLocks/>
            <a:stCxn id="14" idx="3"/>
            <a:endCxn id="18" idx="1"/>
          </p:cNvCxnSpPr>
          <p:nvPr/>
        </p:nvCxnSpPr>
        <p:spPr>
          <a:xfrm>
            <a:off x="2195068" y="2959485"/>
            <a:ext cx="1614932" cy="210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CC7F931-D8A8-4663-B5D8-C696C2F6A0C4}"/>
              </a:ext>
            </a:extLst>
          </p:cNvPr>
          <p:cNvCxnSpPr>
            <a:cxnSpLocks/>
          </p:cNvCxnSpPr>
          <p:nvPr/>
        </p:nvCxnSpPr>
        <p:spPr>
          <a:xfrm flipH="1" flipV="1">
            <a:off x="2194555" y="3169626"/>
            <a:ext cx="1676913" cy="15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162F68B-AC73-4C75-8EA2-C2ADA5CE9AFB}"/>
              </a:ext>
            </a:extLst>
          </p:cNvPr>
          <p:cNvCxnSpPr>
            <a:cxnSpLocks/>
          </p:cNvCxnSpPr>
          <p:nvPr/>
        </p:nvCxnSpPr>
        <p:spPr>
          <a:xfrm flipV="1">
            <a:off x="1774429" y="3959905"/>
            <a:ext cx="2035058" cy="36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76EB6-C485-4FEE-8F87-F6B0EBE61B8C}"/>
              </a:ext>
            </a:extLst>
          </p:cNvPr>
          <p:cNvCxnSpPr>
            <a:cxnSpLocks/>
            <a:stCxn id="19" idx="1"/>
          </p:cNvCxnSpPr>
          <p:nvPr/>
        </p:nvCxnSpPr>
        <p:spPr>
          <a:xfrm flipH="1">
            <a:off x="2194555" y="4109433"/>
            <a:ext cx="1615445" cy="30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CEEC23-8C37-42FD-9B1A-3BC9BC4CA0C1}"/>
              </a:ext>
            </a:extLst>
          </p:cNvPr>
          <p:cNvCxnSpPr>
            <a:stCxn id="16" idx="3"/>
            <a:endCxn id="20" idx="1"/>
          </p:cNvCxnSpPr>
          <p:nvPr/>
        </p:nvCxnSpPr>
        <p:spPr>
          <a:xfrm flipV="1">
            <a:off x="2194555" y="5188926"/>
            <a:ext cx="1614932" cy="240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77AAD6-EC43-4D64-BF53-8CA0B1746CAA}"/>
              </a:ext>
            </a:extLst>
          </p:cNvPr>
          <p:cNvCxnSpPr>
            <a:cxnSpLocks/>
          </p:cNvCxnSpPr>
          <p:nvPr/>
        </p:nvCxnSpPr>
        <p:spPr>
          <a:xfrm flipH="1">
            <a:off x="2194555" y="5341326"/>
            <a:ext cx="1614933" cy="316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ooter Placeholder 45">
            <a:extLst>
              <a:ext uri="{FF2B5EF4-FFF2-40B4-BE49-F238E27FC236}">
                <a16:creationId xmlns:a16="http://schemas.microsoft.com/office/drawing/2014/main" id="{67759055-B259-449F-9287-4B121E97F6C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6233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61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Node.js - Wikipedia">
            <a:extLst>
              <a:ext uri="{FF2B5EF4-FFF2-40B4-BE49-F238E27FC236}">
                <a16:creationId xmlns:a16="http://schemas.microsoft.com/office/drawing/2014/main" id="{63A66D2E-6354-4486-B1F7-E077519E7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7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3700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We can mention the starring file of the project. We use </a:t>
            </a:r>
            <a:r>
              <a:rPr lang="en-US" b="1" dirty="0"/>
              <a:t>myfirstnode.js </a:t>
            </a:r>
            <a:r>
              <a:rPr lang="en-US" dirty="0"/>
              <a:t>as starring file, but in most of the cases we use </a:t>
            </a:r>
            <a:r>
              <a:rPr lang="en-US" b="1" dirty="0"/>
              <a:t>index.js </a:t>
            </a:r>
            <a:r>
              <a:rPr lang="en-US" dirty="0"/>
              <a:t>to follow the best practices.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a:t>
            </a:r>
            <a:r>
              <a:rPr lang="en-US" dirty="0" err="1"/>
              <a:t>module_name</a:t>
            </a:r>
            <a:r>
              <a:rPr lang="en-US" dirty="0"/>
              <a:t> --save  OR npm install </a:t>
            </a:r>
            <a:r>
              <a:rPr lang="en-US" i="1" dirty="0" err="1"/>
              <a:t>module_name</a:t>
            </a:r>
            <a:r>
              <a:rPr lang="en-US" i="1" dirty="0"/>
              <a:t> --save-dev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26744B7A-F5F1-449D-AC94-17C1ABAAC2C3}"/>
              </a:ext>
            </a:extLst>
          </p:cNvPr>
          <p:cNvSpPr txBox="1"/>
          <p:nvPr/>
        </p:nvSpPr>
        <p:spPr>
          <a:xfrm>
            <a:off x="261763" y="3087414"/>
            <a:ext cx="7530515" cy="3137910"/>
          </a:xfrm>
          <a:prstGeom prst="rect">
            <a:avLst/>
          </a:prstGeom>
          <a:noFill/>
        </p:spPr>
        <p:txBody>
          <a:bodyPr wrap="square">
            <a:spAutoFit/>
          </a:bodyPr>
          <a:lstStyle/>
          <a:p>
            <a:pPr defTabSz="914126"/>
            <a:r>
              <a:rPr lang="en-US" sz="1799" b="1" dirty="0">
                <a:solidFill>
                  <a:prstClr val="black"/>
                </a:solidFill>
                <a:latin typeface="Calibri"/>
              </a:rPr>
              <a:t>Steps to use an external library using node </a:t>
            </a:r>
            <a:r>
              <a:rPr lang="en-US" sz="1799" b="1" dirty="0" err="1">
                <a:solidFill>
                  <a:prstClr val="black"/>
                </a:solidFill>
                <a:latin typeface="Calibri"/>
              </a:rPr>
              <a:t>js</a:t>
            </a:r>
            <a:endParaRPr lang="en-US" sz="1799" b="1" dirty="0">
              <a:solidFill>
                <a:prstClr val="black"/>
              </a:solidFill>
              <a:latin typeface="Calibri"/>
            </a:endParaRPr>
          </a:p>
          <a:p>
            <a:pPr marL="342900" indent="-342900" defTabSz="914126">
              <a:buAutoNum type="arabicPeriod"/>
            </a:pPr>
            <a:r>
              <a:rPr lang="en-US" sz="1799" dirty="0">
                <a:solidFill>
                  <a:prstClr val="black"/>
                </a:solidFill>
                <a:latin typeface="Calibri"/>
              </a:rPr>
              <a:t>Find the library (module) of your purpose on npmjs and check its documentation</a:t>
            </a:r>
          </a:p>
          <a:p>
            <a:pPr marL="342900" indent="-342900" defTabSz="914126">
              <a:buAutoNum type="arabicPeriod"/>
            </a:pPr>
            <a:r>
              <a:rPr lang="en-US" sz="1799" dirty="0">
                <a:solidFill>
                  <a:prstClr val="black"/>
                </a:solidFill>
                <a:latin typeface="Calibri"/>
              </a:rPr>
              <a:t>Use require statement</a:t>
            </a:r>
          </a:p>
          <a:p>
            <a:pPr marL="342900" indent="-342900" defTabSz="914126">
              <a:buAutoNum type="arabicPeriod"/>
            </a:pPr>
            <a:r>
              <a:rPr lang="en-US" sz="1799" dirty="0">
                <a:solidFill>
                  <a:prstClr val="black"/>
                </a:solidFill>
                <a:latin typeface="Calibri"/>
              </a:rPr>
              <a:t>We have downloaded this library in local project – </a:t>
            </a:r>
            <a:r>
              <a:rPr lang="en-US" sz="1799" b="1" dirty="0">
                <a:solidFill>
                  <a:prstClr val="black"/>
                </a:solidFill>
                <a:latin typeface="Calibri"/>
              </a:rPr>
              <a:t>npm install MODULENAME</a:t>
            </a:r>
          </a:p>
          <a:p>
            <a:pPr marL="342900" indent="-342900" defTabSz="914126">
              <a:buAutoNum type="arabicPeriod"/>
            </a:pPr>
            <a:r>
              <a:rPr lang="en-US" sz="1799" dirty="0">
                <a:solidFill>
                  <a:prstClr val="black"/>
                </a:solidFill>
                <a:latin typeface="Calibri"/>
              </a:rPr>
              <a:t>We need to add all the required module dependencies inside </a:t>
            </a:r>
            <a:r>
              <a:rPr lang="en-US" sz="1799" dirty="0" err="1">
                <a:solidFill>
                  <a:prstClr val="black"/>
                </a:solidFill>
                <a:latin typeface="Calibri"/>
              </a:rPr>
              <a:t>package.json</a:t>
            </a:r>
            <a:r>
              <a:rPr lang="en-US" sz="1799" dirty="0">
                <a:solidFill>
                  <a:prstClr val="black"/>
                </a:solidFill>
                <a:latin typeface="Calibri"/>
              </a:rPr>
              <a:t> file</a:t>
            </a:r>
          </a:p>
          <a:p>
            <a:pPr marL="342900" indent="-342900" defTabSz="914126">
              <a:buAutoNum type="arabicPeriod"/>
            </a:pPr>
            <a:r>
              <a:rPr lang="en-US" sz="1799" dirty="0">
                <a:solidFill>
                  <a:prstClr val="black"/>
                </a:solidFill>
                <a:latin typeface="Calibri"/>
              </a:rPr>
              <a:t>We only ship our project to other developers/system</a:t>
            </a:r>
          </a:p>
          <a:p>
            <a:pPr marL="342900" indent="-342900" defTabSz="914126">
              <a:buAutoNum type="arabicPeriod"/>
            </a:pPr>
            <a:r>
              <a:rPr lang="en-US" sz="1799" dirty="0">
                <a:solidFill>
                  <a:prstClr val="black"/>
                </a:solidFill>
                <a:latin typeface="Calibri"/>
              </a:rPr>
              <a:t>In the new system, we run </a:t>
            </a:r>
            <a:r>
              <a:rPr lang="en-US" sz="1799" b="1" dirty="0">
                <a:solidFill>
                  <a:prstClr val="black"/>
                </a:solidFill>
                <a:latin typeface="Calibri"/>
              </a:rPr>
              <a:t>npm install</a:t>
            </a:r>
            <a:r>
              <a:rPr lang="en-US" sz="1799" dirty="0">
                <a:solidFill>
                  <a:prstClr val="black"/>
                </a:solidFill>
                <a:latin typeface="Calibri"/>
              </a:rPr>
              <a:t> It will read all required modules and</a:t>
            </a:r>
          </a:p>
          <a:p>
            <a:pPr defTabSz="914126"/>
            <a:r>
              <a:rPr lang="en-US" sz="1799" dirty="0">
                <a:solidFill>
                  <a:prstClr val="black"/>
                </a:solidFill>
                <a:latin typeface="Calibri"/>
              </a:rPr>
              <a:t>Automatically download those dependencies.</a:t>
            </a:r>
          </a:p>
        </p:txBody>
      </p:sp>
      <p:sp>
        <p:nvSpPr>
          <p:cNvPr id="9" name="Rectangle 8">
            <a:extLst>
              <a:ext uri="{FF2B5EF4-FFF2-40B4-BE49-F238E27FC236}">
                <a16:creationId xmlns:a16="http://schemas.microsoft.com/office/drawing/2014/main" id="{784576C8-C11B-4C40-899F-071279FD700D}"/>
              </a:ext>
            </a:extLst>
          </p:cNvPr>
          <p:cNvSpPr/>
          <p:nvPr/>
        </p:nvSpPr>
        <p:spPr>
          <a:xfrm>
            <a:off x="8065734" y="4610932"/>
            <a:ext cx="1102081"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a:p>
            <a:pPr algn="ctr"/>
            <a:r>
              <a:rPr lang="en-US" sz="1400" dirty="0"/>
              <a:t>Module</a:t>
            </a:r>
          </a:p>
        </p:txBody>
      </p:sp>
      <p:sp>
        <p:nvSpPr>
          <p:cNvPr id="10" name="Smiley Face 9">
            <a:extLst>
              <a:ext uri="{FF2B5EF4-FFF2-40B4-BE49-F238E27FC236}">
                <a16:creationId xmlns:a16="http://schemas.microsoft.com/office/drawing/2014/main" id="{98095066-0CC0-4854-80F5-E39E4C114105}"/>
              </a:ext>
            </a:extLst>
          </p:cNvPr>
          <p:cNvSpPr/>
          <p:nvPr/>
        </p:nvSpPr>
        <p:spPr>
          <a:xfrm>
            <a:off x="8306782" y="3555165"/>
            <a:ext cx="576064"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extLst>
              <a:ext uri="{FF2B5EF4-FFF2-40B4-BE49-F238E27FC236}">
                <a16:creationId xmlns:a16="http://schemas.microsoft.com/office/drawing/2014/main" id="{1CD4D759-F836-4021-A365-7A26EB9D5A11}"/>
              </a:ext>
            </a:extLst>
          </p:cNvPr>
          <p:cNvSpPr/>
          <p:nvPr/>
        </p:nvSpPr>
        <p:spPr>
          <a:xfrm>
            <a:off x="10250998" y="2835085"/>
            <a:ext cx="1224136" cy="72008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npmjs</a:t>
            </a:r>
            <a:endParaRPr lang="en-US" sz="1600" dirty="0"/>
          </a:p>
        </p:txBody>
      </p:sp>
      <p:cxnSp>
        <p:nvCxnSpPr>
          <p:cNvPr id="12" name="Straight Arrow Connector 11">
            <a:extLst>
              <a:ext uri="{FF2B5EF4-FFF2-40B4-BE49-F238E27FC236}">
                <a16:creationId xmlns:a16="http://schemas.microsoft.com/office/drawing/2014/main" id="{DBB5D969-0AA1-44B4-A801-1DCD075436E4}"/>
              </a:ext>
            </a:extLst>
          </p:cNvPr>
          <p:cNvCxnSpPr/>
          <p:nvPr/>
        </p:nvCxnSpPr>
        <p:spPr>
          <a:xfrm flipV="1">
            <a:off x="8882846" y="3411149"/>
            <a:ext cx="1368152"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A998AD-3B6A-4CF6-9714-A1681CE55F1C}"/>
              </a:ext>
            </a:extLst>
          </p:cNvPr>
          <p:cNvCxnSpPr/>
          <p:nvPr/>
        </p:nvCxnSpPr>
        <p:spPr>
          <a:xfrm flipH="1">
            <a:off x="9242886" y="3555165"/>
            <a:ext cx="122413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F825BE-2A94-4A48-AD0B-FAE22EAB643A}"/>
              </a:ext>
            </a:extLst>
          </p:cNvPr>
          <p:cNvSpPr/>
          <p:nvPr/>
        </p:nvSpPr>
        <p:spPr>
          <a:xfrm>
            <a:off x="10467022" y="4563277"/>
            <a:ext cx="1224136" cy="11277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p:txBody>
      </p:sp>
      <p:sp>
        <p:nvSpPr>
          <p:cNvPr id="15" name="Smiley Face 14">
            <a:extLst>
              <a:ext uri="{FF2B5EF4-FFF2-40B4-BE49-F238E27FC236}">
                <a16:creationId xmlns:a16="http://schemas.microsoft.com/office/drawing/2014/main" id="{15688DEF-F662-4D0E-839E-83F9A1D5A713}"/>
              </a:ext>
            </a:extLst>
          </p:cNvPr>
          <p:cNvSpPr/>
          <p:nvPr/>
        </p:nvSpPr>
        <p:spPr>
          <a:xfrm>
            <a:off x="11079090" y="3563684"/>
            <a:ext cx="576064" cy="504056"/>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1299BE09-45F1-445E-9285-C1C5D37BD254}"/>
              </a:ext>
            </a:extLst>
          </p:cNvPr>
          <p:cNvCxnSpPr>
            <a:endCxn id="11" idx="4"/>
          </p:cNvCxnSpPr>
          <p:nvPr/>
        </p:nvCxnSpPr>
        <p:spPr>
          <a:xfrm flipH="1" flipV="1">
            <a:off x="10608042" y="3645175"/>
            <a:ext cx="2996" cy="86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3BB6AE-BA2A-45FB-9D1E-B2D6CFEB6487}"/>
              </a:ext>
            </a:extLst>
          </p:cNvPr>
          <p:cNvCxnSpPr/>
          <p:nvPr/>
        </p:nvCxnSpPr>
        <p:spPr>
          <a:xfrm>
            <a:off x="10827062" y="3627695"/>
            <a:ext cx="0" cy="93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127748-0735-4170-9B87-2DA427E8AFD8}"/>
              </a:ext>
            </a:extLst>
          </p:cNvPr>
          <p:cNvSpPr txBox="1"/>
          <p:nvPr/>
        </p:nvSpPr>
        <p:spPr>
          <a:xfrm>
            <a:off x="10475286" y="4122791"/>
            <a:ext cx="1127232" cy="307777"/>
          </a:xfrm>
          <a:prstGeom prst="rect">
            <a:avLst/>
          </a:prstGeom>
          <a:solidFill>
            <a:schemeClr val="tx1">
              <a:lumMod val="95000"/>
              <a:lumOff val="5000"/>
            </a:schemeClr>
          </a:solidFill>
        </p:spPr>
        <p:txBody>
          <a:bodyPr wrap="none" rtlCol="0">
            <a:spAutoFit/>
          </a:bodyPr>
          <a:lstStyle/>
          <a:p>
            <a:r>
              <a:rPr lang="en-US" sz="1400" b="1" dirty="0" err="1">
                <a:solidFill>
                  <a:srgbClr val="00B0F0"/>
                </a:solidFill>
              </a:rPr>
              <a:t>npm</a:t>
            </a:r>
            <a:r>
              <a:rPr lang="en-US" sz="1400" b="1" dirty="0">
                <a:solidFill>
                  <a:srgbClr val="00B0F0"/>
                </a:solidFill>
              </a:rPr>
              <a:t> install</a:t>
            </a:r>
          </a:p>
        </p:txBody>
      </p:sp>
    </p:spTree>
    <p:extLst>
      <p:ext uri="{BB962C8B-B14F-4D97-AF65-F5344CB8AC3E}">
        <p14:creationId xmlns:p14="http://schemas.microsoft.com/office/powerpoint/2010/main" val="230481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see how to create a server using the node </a:t>
            </a:r>
            <a:r>
              <a:rPr lang="en-US" dirty="0" err="1"/>
              <a:t>js</a:t>
            </a:r>
            <a:r>
              <a:rPr lang="en-US" dirty="0"/>
              <a:t>.</a:t>
            </a:r>
          </a:p>
          <a:p>
            <a:r>
              <a:rPr lang="en-US" dirty="0"/>
              <a:t>We will try to get some date using the </a:t>
            </a:r>
            <a:r>
              <a:rPr lang="en-US" dirty="0" err="1"/>
              <a:t>nodejs</a:t>
            </a:r>
            <a:r>
              <a:rPr lang="en-US" dirty="0"/>
              <a:t> server in the browser.</a:t>
            </a:r>
          </a:p>
          <a:p>
            <a:r>
              <a:rPr lang="en-US" dirty="0"/>
              <a:t>We will also integrate an html page with the </a:t>
            </a:r>
            <a:r>
              <a:rPr lang="en-US" dirty="0" err="1"/>
              <a:t>nodejs</a:t>
            </a:r>
            <a:r>
              <a:rPr lang="en-US" dirty="0"/>
              <a:t>.</a:t>
            </a:r>
          </a:p>
          <a:p>
            <a:endParaRPr lang="en-US" dirty="0"/>
          </a:p>
          <a:p>
            <a:r>
              <a:rPr lang="en-US" dirty="0"/>
              <a:t>Exercise code/resource:</a:t>
            </a:r>
          </a:p>
          <a:p>
            <a:pPr marL="285750" indent="-285750">
              <a:buFontTx/>
              <a:buChar char="-"/>
            </a:pPr>
            <a:r>
              <a:rPr lang="en-US" dirty="0">
                <a:hlinkClick r:id="rId3"/>
              </a:rPr>
              <a:t>myfirstnode.js</a:t>
            </a:r>
            <a:endParaRPr lang="en-US" dirty="0"/>
          </a:p>
          <a:p>
            <a:pPr marL="285750" indent="-285750">
              <a:buFontTx/>
              <a:buChar char="-"/>
            </a:pPr>
            <a:r>
              <a:rPr lang="en-US" dirty="0">
                <a:hlinkClick r:id="rId4"/>
              </a:rPr>
              <a:t>reuse.js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rogrammers using javascript programming language on computer, tiny people. javascript language, javascript engine, js web development concept Free Vector">
            <a:extLst>
              <a:ext uri="{FF2B5EF4-FFF2-40B4-BE49-F238E27FC236}">
                <a16:creationId xmlns:a16="http://schemas.microsoft.com/office/drawing/2014/main" id="{C45BB29A-06C2-4DA2-888B-DC59F07D7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377" y="19002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0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5355312"/>
          </a:xfrm>
          <a:prstGeom prst="rect">
            <a:avLst/>
          </a:prstGeom>
          <a:noFill/>
        </p:spPr>
        <p:txBody>
          <a:bodyPr wrap="square" rtlCol="0">
            <a:spAutoFit/>
          </a:bodyPr>
          <a:lstStyle/>
          <a:p>
            <a:pPr marL="285750" indent="-285750">
              <a:buFont typeface="Arial" panose="020B0604020202020204" pitchFamily="34" charset="0"/>
              <a:buChar char="•"/>
            </a:pPr>
            <a:r>
              <a:rPr lang="en-US" dirty="0"/>
              <a:t>Working variables in JavaScript</a:t>
            </a:r>
          </a:p>
          <a:p>
            <a:pPr marL="285750" indent="-285750">
              <a:buFont typeface="Arial" panose="020B0604020202020204" pitchFamily="34" charset="0"/>
              <a:buChar char="•"/>
            </a:pPr>
            <a:r>
              <a:rPr lang="en-US" dirty="0"/>
              <a:t>Some Important point related to JavaScript</a:t>
            </a:r>
          </a:p>
          <a:p>
            <a:pPr marL="285750" indent="-285750">
              <a:buFont typeface="Arial" panose="020B0604020202020204" pitchFamily="34" charset="0"/>
              <a:buChar char="•"/>
            </a:pPr>
            <a:r>
              <a:rPr lang="en-US" dirty="0"/>
              <a:t>Methods to apply JS in HTML</a:t>
            </a:r>
          </a:p>
          <a:p>
            <a:pPr marL="285750" indent="-285750">
              <a:buFont typeface="Arial" panose="020B0604020202020204" pitchFamily="34" charset="0"/>
              <a:buChar char="•"/>
            </a:pPr>
            <a:r>
              <a:rPr lang="en-US" dirty="0"/>
              <a:t>Functions in JS</a:t>
            </a:r>
          </a:p>
          <a:p>
            <a:pPr marL="285750" indent="-285750">
              <a:buFont typeface="Arial" panose="020B0604020202020204" pitchFamily="34" charset="0"/>
              <a:buChar char="•"/>
            </a:pPr>
            <a:r>
              <a:rPr lang="en-US" sz="1800" dirty="0"/>
              <a:t>Synchronous and Asynchronous behavior in JS</a:t>
            </a:r>
            <a:endParaRPr lang="en-US" dirty="0"/>
          </a:p>
          <a:p>
            <a:pPr marL="285750" indent="-285750">
              <a:buFont typeface="Arial" panose="020B0604020202020204" pitchFamily="34" charset="0"/>
              <a:buChar char="•"/>
            </a:pPr>
            <a:r>
              <a:rPr lang="en-US" dirty="0"/>
              <a:t>Data Types in JS</a:t>
            </a:r>
          </a:p>
          <a:p>
            <a:pPr marL="285750" indent="-285750">
              <a:buFont typeface="Arial" panose="020B0604020202020204" pitchFamily="34" charset="0"/>
              <a:buChar char="•"/>
            </a:pPr>
            <a:r>
              <a:rPr lang="en-US" dirty="0"/>
              <a:t>Arrays and Object in JS</a:t>
            </a:r>
          </a:p>
          <a:p>
            <a:pPr marL="285750" indent="-285750">
              <a:buFont typeface="Arial" panose="020B0604020202020204" pitchFamily="34" charset="0"/>
              <a:buChar char="•"/>
            </a:pPr>
            <a:r>
              <a:rPr lang="en-US" dirty="0"/>
              <a:t>Introduction to jQuery</a:t>
            </a:r>
          </a:p>
          <a:p>
            <a:endParaRPr lang="en-US" dirty="0"/>
          </a:p>
          <a:p>
            <a:r>
              <a:rPr lang="en-US" dirty="0"/>
              <a:t>- - Break</a:t>
            </a:r>
          </a:p>
          <a:p>
            <a:endParaRPr lang="en-US" dirty="0"/>
          </a:p>
          <a:p>
            <a:pPr marL="285750" indent="-285750">
              <a:buFont typeface="Arial" panose="020B0604020202020204" pitchFamily="34" charset="0"/>
              <a:buChar char="•"/>
            </a:pPr>
            <a:r>
              <a:rPr lang="en-US" dirty="0"/>
              <a:t>Introduction to CDN (content delivery network)</a:t>
            </a:r>
          </a:p>
          <a:p>
            <a:pPr marL="285750" indent="-285750">
              <a:buFont typeface="Arial" panose="020B0604020202020204" pitchFamily="34" charset="0"/>
              <a:buChar char="•"/>
            </a:pPr>
            <a:r>
              <a:rPr lang="en-US" dirty="0"/>
              <a:t>Introduction to NodeJS</a:t>
            </a:r>
          </a:p>
          <a:p>
            <a:pPr marL="285750" indent="-285750">
              <a:buFont typeface="Arial" panose="020B0604020202020204" pitchFamily="34" charset="0"/>
              <a:buChar char="•"/>
            </a:pPr>
            <a:r>
              <a:rPr lang="en-US" dirty="0"/>
              <a:t>Creating a server using NodeJS</a:t>
            </a:r>
          </a:p>
          <a:p>
            <a:pPr marL="285750" indent="-285750">
              <a:buFont typeface="Arial" panose="020B0604020202020204" pitchFamily="34" charset="0"/>
              <a:buChar char="•"/>
            </a:pPr>
            <a:r>
              <a:rPr lang="en-US" dirty="0"/>
              <a:t>Using external libraries in the Project</a:t>
            </a:r>
          </a:p>
          <a:p>
            <a:pPr marL="285750" indent="-285750">
              <a:buFont typeface="Arial" panose="020B0604020202020204" pitchFamily="34" charset="0"/>
              <a:buChar char="•"/>
            </a:pPr>
            <a:r>
              <a:rPr lang="en-US" dirty="0"/>
              <a:t>Under the hood of SAP UI5</a:t>
            </a:r>
          </a:p>
          <a:p>
            <a:pPr marL="285750" indent="-285750">
              <a:buFont typeface="Arial" panose="020B0604020202020204" pitchFamily="34" charset="0"/>
              <a:buChar char="•"/>
            </a:pPr>
            <a:r>
              <a:rPr lang="en-US" dirty="0"/>
              <a:t>Introduction to the MVC Architecture</a:t>
            </a:r>
          </a:p>
          <a:p>
            <a:pPr marL="285750" indent="-285750">
              <a:buFont typeface="Arial" panose="020B0604020202020204" pitchFamily="34" charset="0"/>
              <a:buChar char="•"/>
            </a:pPr>
            <a:r>
              <a:rPr lang="en-US" dirty="0"/>
              <a:t>Introduction to the SAP UI5 SDK</a:t>
            </a:r>
          </a:p>
          <a:p>
            <a:pPr marL="285750" indent="-285750">
              <a:buFont typeface="Arial" panose="020B0604020202020204" pitchFamily="34" charset="0"/>
              <a:buChar char="•"/>
            </a:pPr>
            <a:r>
              <a:rPr lang="en-US" dirty="0"/>
              <a:t>Creating our First UI5 Application</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42053540-EE20-4AF4-804A-08CDCADE8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618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8623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17F29E59-A726-438D-8EDF-2AEB7342A6AE}"/>
              </a:ext>
            </a:extLst>
          </p:cNvPr>
          <p:cNvPicPr>
            <a:picLocks noChangeAspect="1"/>
          </p:cNvPicPr>
          <p:nvPr/>
        </p:nvPicPr>
        <p:blipFill>
          <a:blip r:embed="rId3"/>
          <a:stretch>
            <a:fillRect/>
          </a:stretch>
        </p:blipFill>
        <p:spPr>
          <a:xfrm>
            <a:off x="1362045" y="2651028"/>
            <a:ext cx="9467909" cy="3913971"/>
          </a:xfrm>
          <a:prstGeom prst="rect">
            <a:avLst/>
          </a:prstGeom>
        </p:spPr>
      </p:pic>
    </p:spTree>
    <p:extLst>
      <p:ext uri="{BB962C8B-B14F-4D97-AF65-F5344CB8AC3E}">
        <p14:creationId xmlns:p14="http://schemas.microsoft.com/office/powerpoint/2010/main" val="1044524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Components of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2E4C2F7-D0BA-43E8-9C8F-AF9A48046AB1}"/>
              </a:ext>
            </a:extLst>
          </p:cNvPr>
          <p:cNvGrpSpPr/>
          <p:nvPr/>
        </p:nvGrpSpPr>
        <p:grpSpPr>
          <a:xfrm>
            <a:off x="1226590" y="1958064"/>
            <a:ext cx="10009112" cy="3532175"/>
            <a:chOff x="1629916" y="2697869"/>
            <a:chExt cx="10009112" cy="3532175"/>
          </a:xfrm>
        </p:grpSpPr>
        <p:sp>
          <p:nvSpPr>
            <p:cNvPr id="7" name="Rectangle 6">
              <a:extLst>
                <a:ext uri="{FF2B5EF4-FFF2-40B4-BE49-F238E27FC236}">
                  <a16:creationId xmlns:a16="http://schemas.microsoft.com/office/drawing/2014/main" id="{0E042016-EB38-46DB-8BA6-38BB78FD37F3}"/>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ED55A1F-2686-460A-98F3-02230A93F703}"/>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9A684E55-DFCB-4ACB-A2E0-B44E718EBB7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1" name="Rectangle 10">
              <a:extLst>
                <a:ext uri="{FF2B5EF4-FFF2-40B4-BE49-F238E27FC236}">
                  <a16:creationId xmlns:a16="http://schemas.microsoft.com/office/drawing/2014/main" id="{CB2F14C7-6FF7-47BB-953B-004CA49B0AB8}"/>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2" name="Rectangle 11">
              <a:extLst>
                <a:ext uri="{FF2B5EF4-FFF2-40B4-BE49-F238E27FC236}">
                  <a16:creationId xmlns:a16="http://schemas.microsoft.com/office/drawing/2014/main" id="{E8C7D093-705F-4B7A-A48A-9D85000D7CAE}"/>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3" name="Rectangle 12">
              <a:extLst>
                <a:ext uri="{FF2B5EF4-FFF2-40B4-BE49-F238E27FC236}">
                  <a16:creationId xmlns:a16="http://schemas.microsoft.com/office/drawing/2014/main" id="{3F4DAC44-EB60-462A-AEB3-013A0A8B9ABC}"/>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4" name="Rectangle 13">
              <a:extLst>
                <a:ext uri="{FF2B5EF4-FFF2-40B4-BE49-F238E27FC236}">
                  <a16:creationId xmlns:a16="http://schemas.microsoft.com/office/drawing/2014/main" id="{D8262D6D-9600-419E-9510-CC523B7DF811}"/>
                </a:ext>
              </a:extLst>
            </p:cNvPr>
            <p:cNvSpPr/>
            <p:nvPr/>
          </p:nvSpPr>
          <p:spPr>
            <a:xfrm>
              <a:off x="2304824"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5" name="Rectangle 14">
              <a:extLst>
                <a:ext uri="{FF2B5EF4-FFF2-40B4-BE49-F238E27FC236}">
                  <a16:creationId xmlns:a16="http://schemas.microsoft.com/office/drawing/2014/main" id="{B807C80D-BE07-409A-BE5B-8722F66321D6}"/>
                </a:ext>
              </a:extLst>
            </p:cNvPr>
            <p:cNvSpPr/>
            <p:nvPr/>
          </p:nvSpPr>
          <p:spPr>
            <a:xfrm>
              <a:off x="3808608"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6" name="Rectangle 15">
              <a:extLst>
                <a:ext uri="{FF2B5EF4-FFF2-40B4-BE49-F238E27FC236}">
                  <a16:creationId xmlns:a16="http://schemas.microsoft.com/office/drawing/2014/main" id="{2FE8DE21-3793-4DEE-8F27-24B24A3328DE}"/>
                </a:ext>
              </a:extLst>
            </p:cNvPr>
            <p:cNvSpPr/>
            <p:nvPr/>
          </p:nvSpPr>
          <p:spPr>
            <a:xfrm>
              <a:off x="5312392"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17" name="Rectangle 16">
              <a:extLst>
                <a:ext uri="{FF2B5EF4-FFF2-40B4-BE49-F238E27FC236}">
                  <a16:creationId xmlns:a16="http://schemas.microsoft.com/office/drawing/2014/main" id="{67A5F482-F5B6-4587-B67F-EB16266199EC}"/>
                </a:ext>
              </a:extLst>
            </p:cNvPr>
            <p:cNvSpPr/>
            <p:nvPr/>
          </p:nvSpPr>
          <p:spPr>
            <a:xfrm>
              <a:off x="3018204" y="4604369"/>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18" name="Rectangle 17">
              <a:extLst>
                <a:ext uri="{FF2B5EF4-FFF2-40B4-BE49-F238E27FC236}">
                  <a16:creationId xmlns:a16="http://schemas.microsoft.com/office/drawing/2014/main" id="{E718B3FA-B72B-47B9-BF9E-331677F1A976}"/>
                </a:ext>
              </a:extLst>
            </p:cNvPr>
            <p:cNvSpPr/>
            <p:nvPr/>
          </p:nvSpPr>
          <p:spPr>
            <a:xfrm>
              <a:off x="3018204"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19" name="Rectangle 18">
              <a:extLst>
                <a:ext uri="{FF2B5EF4-FFF2-40B4-BE49-F238E27FC236}">
                  <a16:creationId xmlns:a16="http://schemas.microsoft.com/office/drawing/2014/main" id="{596121FB-B60E-4A3E-8464-43DCCF93563D}"/>
                </a:ext>
              </a:extLst>
            </p:cNvPr>
            <p:cNvSpPr/>
            <p:nvPr/>
          </p:nvSpPr>
          <p:spPr>
            <a:xfrm>
              <a:off x="4456680" y="460074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1" name="Rectangle 20">
              <a:extLst>
                <a:ext uri="{FF2B5EF4-FFF2-40B4-BE49-F238E27FC236}">
                  <a16:creationId xmlns:a16="http://schemas.microsoft.com/office/drawing/2014/main" id="{4F3A3577-20AD-49D5-9C7F-6C5E3C74736C}"/>
                </a:ext>
              </a:extLst>
            </p:cNvPr>
            <p:cNvSpPr/>
            <p:nvPr/>
          </p:nvSpPr>
          <p:spPr>
            <a:xfrm>
              <a:off x="4456680"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3" name="Rectangle 22">
              <a:extLst>
                <a:ext uri="{FF2B5EF4-FFF2-40B4-BE49-F238E27FC236}">
                  <a16:creationId xmlns:a16="http://schemas.microsoft.com/office/drawing/2014/main" id="{A01988A2-D36F-4A92-9D27-2A29042EDBBE}"/>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4" name="Smiley Face 23">
              <a:extLst>
                <a:ext uri="{FF2B5EF4-FFF2-40B4-BE49-F238E27FC236}">
                  <a16:creationId xmlns:a16="http://schemas.microsoft.com/office/drawing/2014/main" id="{880D6562-751B-425D-9508-DA7133B9584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2538087F-DCA9-4716-B58F-A808F830A30B}"/>
                </a:ext>
              </a:extLst>
            </p:cNvPr>
            <p:cNvCxnSpPr>
              <a:stCxn id="24"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Scroll: Vertical 25">
              <a:extLst>
                <a:ext uri="{FF2B5EF4-FFF2-40B4-BE49-F238E27FC236}">
                  <a16:creationId xmlns:a16="http://schemas.microsoft.com/office/drawing/2014/main" id="{FEFFC357-9561-45D6-ACBC-3F90AAB423A6}"/>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7" name="Straight Arrow Connector 26">
              <a:extLst>
                <a:ext uri="{FF2B5EF4-FFF2-40B4-BE49-F238E27FC236}">
                  <a16:creationId xmlns:a16="http://schemas.microsoft.com/office/drawing/2014/main" id="{6080FAEA-36BC-4CD7-AA5D-7F678136EDC0}"/>
                </a:ext>
              </a:extLst>
            </p:cNvPr>
            <p:cNvCxnSpPr>
              <a:stCxn id="23" idx="3"/>
              <a:endCxn id="26"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Up 27">
              <a:extLst>
                <a:ext uri="{FF2B5EF4-FFF2-40B4-BE49-F238E27FC236}">
                  <a16:creationId xmlns:a16="http://schemas.microsoft.com/office/drawing/2014/main" id="{2C7B4528-385E-4F17-A38A-C086E916B5AC}"/>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Striped Right 28">
              <a:extLst>
                <a:ext uri="{FF2B5EF4-FFF2-40B4-BE49-F238E27FC236}">
                  <a16:creationId xmlns:a16="http://schemas.microsoft.com/office/drawing/2014/main" id="{59F05FA7-97DE-4A25-8615-CF019AC60B1A}"/>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Folded Corner 29">
              <a:extLst>
                <a:ext uri="{FF2B5EF4-FFF2-40B4-BE49-F238E27FC236}">
                  <a16:creationId xmlns:a16="http://schemas.microsoft.com/office/drawing/2014/main" id="{6160A1F4-9F95-4862-8647-9337D11C26DB}"/>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1" name="Cube 30">
              <a:extLst>
                <a:ext uri="{FF2B5EF4-FFF2-40B4-BE49-F238E27FC236}">
                  <a16:creationId xmlns:a16="http://schemas.microsoft.com/office/drawing/2014/main" id="{85EF835E-A98D-4539-AD0D-85C0F70E68AD}"/>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2" name="Connector: Elbow 31">
              <a:extLst>
                <a:ext uri="{FF2B5EF4-FFF2-40B4-BE49-F238E27FC236}">
                  <a16:creationId xmlns:a16="http://schemas.microsoft.com/office/drawing/2014/main" id="{F87E34F7-86ED-44C1-A334-8328DB1EC9C0}"/>
                </a:ext>
              </a:extLst>
            </p:cNvPr>
            <p:cNvCxnSpPr>
              <a:stCxn id="26" idx="2"/>
              <a:endCxn id="9"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1E1EC92-40EF-4D32-AA9D-4A26DE100196}"/>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Tree>
    <p:extLst>
      <p:ext uri="{BB962C8B-B14F-4D97-AF65-F5344CB8AC3E}">
        <p14:creationId xmlns:p14="http://schemas.microsoft.com/office/powerpoint/2010/main" val="284859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Tx/>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LINK</a:t>
            </a:r>
            <a:r>
              <a:rPr lang="en-US" dirty="0"/>
              <a:t> </a:t>
            </a:r>
          </a:p>
          <a:p>
            <a:pPr marL="285750" indent="-285750">
              <a:buFontTx/>
              <a:buChar char="-"/>
            </a:pPr>
            <a:r>
              <a:rPr lang="en-US" dirty="0"/>
              <a:t>We can directly search the required </a:t>
            </a:r>
            <a:r>
              <a:rPr lang="en-US" dirty="0" err="1"/>
              <a:t>api’s</a:t>
            </a:r>
            <a:r>
              <a:rPr lang="en-US" dirty="0"/>
              <a:t> on the SDK.</a:t>
            </a:r>
          </a:p>
          <a:p>
            <a:pPr marL="285750" indent="-285750">
              <a:buFontTx/>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A582BD76-A7AA-469C-9020-A78F222ECE5B}"/>
              </a:ext>
            </a:extLst>
          </p:cNvPr>
          <p:cNvPicPr>
            <a:picLocks noChangeAspect="1"/>
          </p:cNvPicPr>
          <p:nvPr/>
        </p:nvPicPr>
        <p:blipFill>
          <a:blip r:embed="rId5"/>
          <a:stretch>
            <a:fillRect/>
          </a:stretch>
        </p:blipFill>
        <p:spPr>
          <a:xfrm>
            <a:off x="590550" y="2725341"/>
            <a:ext cx="5313944" cy="2515378"/>
          </a:xfrm>
          <a:prstGeom prst="rect">
            <a:avLst/>
          </a:prstGeom>
        </p:spPr>
      </p:pic>
      <p:sp>
        <p:nvSpPr>
          <p:cNvPr id="7" name="TextBox 6">
            <a:extLst>
              <a:ext uri="{FF2B5EF4-FFF2-40B4-BE49-F238E27FC236}">
                <a16:creationId xmlns:a16="http://schemas.microsoft.com/office/drawing/2014/main" id="{4E254920-AFD3-4C3B-8516-9FEE11F977D0}"/>
              </a:ext>
            </a:extLst>
          </p:cNvPr>
          <p:cNvSpPr txBox="1"/>
          <p:nvPr/>
        </p:nvSpPr>
        <p:spPr>
          <a:xfrm>
            <a:off x="1893092" y="5332516"/>
            <a:ext cx="3357563" cy="369332"/>
          </a:xfrm>
          <a:prstGeom prst="rect">
            <a:avLst/>
          </a:prstGeom>
          <a:noFill/>
        </p:spPr>
        <p:txBody>
          <a:bodyPr wrap="square" rtlCol="0">
            <a:spAutoFit/>
          </a:bodyPr>
          <a:lstStyle/>
          <a:p>
            <a:r>
              <a:rPr lang="en-US" dirty="0"/>
              <a:t>SAP UI5 API reference screen</a:t>
            </a:r>
          </a:p>
        </p:txBody>
      </p:sp>
      <p:pic>
        <p:nvPicPr>
          <p:cNvPr id="9" name="Picture 8">
            <a:hlinkClick r:id="rId6"/>
            <a:extLst>
              <a:ext uri="{FF2B5EF4-FFF2-40B4-BE49-F238E27FC236}">
                <a16:creationId xmlns:a16="http://schemas.microsoft.com/office/drawing/2014/main" id="{F14BF5A7-E350-4ADF-8800-D352F577F2ED}"/>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10" name="TextBox 9">
            <a:extLst>
              <a:ext uri="{FF2B5EF4-FFF2-40B4-BE49-F238E27FC236}">
                <a16:creationId xmlns:a16="http://schemas.microsoft.com/office/drawing/2014/main" id="{F971BFCE-F39C-410B-BD79-F83DD08362F3}"/>
              </a:ext>
            </a:extLst>
          </p:cNvPr>
          <p:cNvSpPr txBox="1"/>
          <p:nvPr/>
        </p:nvSpPr>
        <p:spPr>
          <a:xfrm>
            <a:off x="8023115" y="5332516"/>
            <a:ext cx="3357563" cy="369332"/>
          </a:xfrm>
          <a:prstGeom prst="rect">
            <a:avLst/>
          </a:prstGeom>
          <a:noFill/>
        </p:spPr>
        <p:txBody>
          <a:bodyPr wrap="square" rtlCol="0">
            <a:spAutoFit/>
          </a:bodyPr>
          <a:lstStyle/>
          <a:p>
            <a:r>
              <a:rPr lang="en-US" dirty="0"/>
              <a:t>SAP UI5 Sample reference screen</a:t>
            </a:r>
          </a:p>
        </p:txBody>
      </p:sp>
    </p:spTree>
    <p:extLst>
      <p:ext uri="{BB962C8B-B14F-4D97-AF65-F5344CB8AC3E}">
        <p14:creationId xmlns:p14="http://schemas.microsoft.com/office/powerpoint/2010/main" val="2901955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buFontTx/>
              <a:buChar char="-"/>
            </a:pPr>
            <a:r>
              <a:rPr lang="en-US" dirty="0"/>
              <a:t>UI5 SDK contains tools to make the development smooth for the developers.</a:t>
            </a:r>
          </a:p>
          <a:p>
            <a:pPr marL="285750" indent="-285750">
              <a:buFontTx/>
              <a:buChar char="-"/>
            </a:pPr>
            <a:r>
              <a:rPr lang="en-US" dirty="0"/>
              <a:t>It has UI5 icon packs which can be directly accessed for the UI5 SDK’s Tool Screen (</a:t>
            </a:r>
            <a:r>
              <a:rPr lang="en-US" dirty="0">
                <a:hlinkClick r:id="rId3"/>
              </a:rPr>
              <a:t>Link</a:t>
            </a:r>
            <a:r>
              <a:rPr lang="en-US" dirty="0"/>
              <a:t>).</a:t>
            </a:r>
          </a:p>
          <a:p>
            <a:pPr marL="285750" indent="-285750">
              <a:buFontTx/>
              <a:buChar char="-"/>
            </a:pPr>
            <a:r>
              <a:rPr lang="en-US" dirty="0"/>
              <a:t>SAP UI5 SDK provides us the demo application, So we can get an idea about how to create different type of applications using UI5 controls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C88DB0B2-8FB9-4FA6-8865-341B43439C3A}"/>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7" name="Picture 6">
            <a:hlinkClick r:id="rId5"/>
            <a:extLst>
              <a:ext uri="{FF2B5EF4-FFF2-40B4-BE49-F238E27FC236}">
                <a16:creationId xmlns:a16="http://schemas.microsoft.com/office/drawing/2014/main" id="{057908CC-0032-4F26-9C49-F1C5FB40AE36}"/>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9" name="TextBox 8">
            <a:extLst>
              <a:ext uri="{FF2B5EF4-FFF2-40B4-BE49-F238E27FC236}">
                <a16:creationId xmlns:a16="http://schemas.microsoft.com/office/drawing/2014/main" id="{09A7A08B-9619-4597-9E08-AC3D012DF9E7}"/>
              </a:ext>
            </a:extLst>
          </p:cNvPr>
          <p:cNvSpPr txBox="1"/>
          <p:nvPr/>
        </p:nvSpPr>
        <p:spPr>
          <a:xfrm>
            <a:off x="1743075" y="5238750"/>
            <a:ext cx="2943225" cy="369332"/>
          </a:xfrm>
          <a:prstGeom prst="rect">
            <a:avLst/>
          </a:prstGeom>
          <a:noFill/>
        </p:spPr>
        <p:txBody>
          <a:bodyPr wrap="square" rtlCol="0">
            <a:spAutoFit/>
          </a:bodyPr>
          <a:lstStyle/>
          <a:p>
            <a:r>
              <a:rPr lang="en-US" dirty="0"/>
              <a:t>UI5 SDK Tools Screen</a:t>
            </a:r>
          </a:p>
        </p:txBody>
      </p:sp>
      <p:sp>
        <p:nvSpPr>
          <p:cNvPr id="10" name="TextBox 9">
            <a:extLst>
              <a:ext uri="{FF2B5EF4-FFF2-40B4-BE49-F238E27FC236}">
                <a16:creationId xmlns:a16="http://schemas.microsoft.com/office/drawing/2014/main" id="{34E44AFC-3D79-423A-BF9A-E8B45A3D0DF2}"/>
              </a:ext>
            </a:extLst>
          </p:cNvPr>
          <p:cNvSpPr txBox="1"/>
          <p:nvPr/>
        </p:nvSpPr>
        <p:spPr>
          <a:xfrm>
            <a:off x="7505700" y="5162550"/>
            <a:ext cx="2943225" cy="369332"/>
          </a:xfrm>
          <a:prstGeom prst="rect">
            <a:avLst/>
          </a:prstGeom>
          <a:noFill/>
        </p:spPr>
        <p:txBody>
          <a:bodyPr wrap="square" rtlCol="0">
            <a:spAutoFit/>
          </a:bodyPr>
          <a:lstStyle/>
          <a:p>
            <a:r>
              <a:rPr lang="en-US" dirty="0"/>
              <a:t>UI5 SDK Demo Apps Screen</a:t>
            </a:r>
          </a:p>
        </p:txBody>
      </p:sp>
    </p:spTree>
    <p:extLst>
      <p:ext uri="{BB962C8B-B14F-4D97-AF65-F5344CB8AC3E}">
        <p14:creationId xmlns:p14="http://schemas.microsoft.com/office/powerpoint/2010/main" val="271690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When we search and open any API we see a screen similar to one which is shown below.</a:t>
            </a:r>
          </a:p>
          <a:p>
            <a:pPr marL="285750" indent="-285750">
              <a:buFontTx/>
              <a:buChar char="-"/>
            </a:pPr>
            <a:r>
              <a:rPr lang="en-US" dirty="0"/>
              <a:t>Every API contains different kind of:</a:t>
            </a:r>
          </a:p>
          <a:p>
            <a:pPr marL="742950" lvl="1" indent="-285750">
              <a:buFontTx/>
              <a:buChar char="-"/>
            </a:pPr>
            <a:r>
              <a:rPr lang="en-US" dirty="0"/>
              <a:t>Properties, </a:t>
            </a:r>
          </a:p>
          <a:p>
            <a:pPr marL="742950" lvl="1" indent="-285750">
              <a:buFontTx/>
              <a:buChar char="-"/>
            </a:pPr>
            <a:r>
              <a:rPr lang="en-US" dirty="0"/>
              <a:t>Aggregations, </a:t>
            </a:r>
          </a:p>
          <a:p>
            <a:pPr marL="742950" lvl="1" indent="-285750">
              <a:buFontTx/>
              <a:buChar char="-"/>
            </a:pPr>
            <a:r>
              <a:rPr lang="en-US" dirty="0"/>
              <a:t>Associations,</a:t>
            </a:r>
          </a:p>
          <a:p>
            <a:pPr marL="742950" lvl="1" indent="-285750">
              <a:buFontTx/>
              <a:buChar char="-"/>
            </a:pPr>
            <a:r>
              <a:rPr lang="en-US" dirty="0"/>
              <a:t>Events,</a:t>
            </a:r>
          </a:p>
          <a:p>
            <a:pPr marL="742950" lvl="1" indent="-285750">
              <a:buFontTx/>
              <a:buChar char="-"/>
            </a:pPr>
            <a:r>
              <a:rPr lang="en-US" dirty="0"/>
              <a:t>Methods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A8759337-6F18-44CB-AE17-4C643C45A45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87213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err="1">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a:t>
            </a:r>
          </a:p>
          <a:p>
            <a:pPr marL="285750" indent="-285750">
              <a:buFontTx/>
              <a:buChar char="-"/>
            </a:pPr>
            <a:r>
              <a:rPr lang="en-US" sz="1799" dirty="0" err="1">
                <a:solidFill>
                  <a:schemeClr val="accent4">
                    <a:lumMod val="75000"/>
                  </a:schemeClr>
                </a:solidFill>
                <a:latin typeface="Calibri"/>
                <a:hlinkClick r:id="rId3">
                  <a:extLst>
                    <a:ext uri="{A12FA001-AC4F-418D-AE19-62706E023703}">
                      <ahyp:hlinkClr xmlns:ahyp="http://schemas.microsoft.com/office/drawing/2018/hyperlinkcolor" val="tx"/>
                    </a:ext>
                  </a:extLst>
                </a:hlinkClick>
              </a:rPr>
              <a:t>JSBasic</a:t>
            </a:r>
            <a:endParaRPr lang="en-US" sz="1799" dirty="0">
              <a:solidFill>
                <a:schemeClr val="accent4">
                  <a:lumMod val="75000"/>
                </a:schemeClr>
              </a:solidFill>
              <a:latin typeface="Calibri"/>
            </a:endParaRPr>
          </a:p>
          <a:p>
            <a:pPr marL="285750" indent="-285750">
              <a:buFontTx/>
              <a:buChar char="-"/>
            </a:pPr>
            <a:r>
              <a:rPr lang="en-US" sz="1799" dirty="0">
                <a:solidFill>
                  <a:prstClr val="black"/>
                </a:solidFill>
                <a:latin typeface="Calibri"/>
                <a:hlinkClick r:id="rId4"/>
              </a:rPr>
              <a:t>mycode.js</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5"/>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extLst>
              <p:ext uri="{D42A27DB-BD31-4B8C-83A1-F6EECF244321}">
                <p14:modId xmlns:p14="http://schemas.microsoft.com/office/powerpoint/2010/main" val="532971574"/>
              </p:ext>
            </p:extLst>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r>
              <a:rPr lang="en-US" dirty="0"/>
              <a:t>There are several tabs in the console, while working on the application we are mainly focused on Console, Elements, Source and Network Tab. </a:t>
            </a:r>
          </a:p>
          <a:p>
            <a:r>
              <a:rPr lang="en-US" b="1" dirty="0"/>
              <a:t>Console</a:t>
            </a:r>
            <a:r>
              <a:rPr lang="en-US" dirty="0"/>
              <a:t>: It is the place where we run the JavaScript Code and Print the output for testing and Debugging</a:t>
            </a:r>
          </a:p>
          <a:p>
            <a:r>
              <a:rPr lang="en-US" b="1" dirty="0"/>
              <a:t>Elements</a:t>
            </a:r>
            <a:r>
              <a:rPr lang="en-US" dirty="0"/>
              <a:t>: It shows the DOM of the current page open in browser.</a:t>
            </a:r>
          </a:p>
          <a:p>
            <a:r>
              <a:rPr lang="en-US" b="1" dirty="0"/>
              <a:t>Source</a:t>
            </a:r>
            <a:r>
              <a:rPr lang="en-US" dirty="0"/>
              <a:t>: All the JavaScript code of the app or page will be visible here. We can also debug the code form here.</a:t>
            </a:r>
          </a:p>
          <a:p>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13084</TotalTime>
  <Words>2837</Words>
  <Application>Microsoft Office PowerPoint</Application>
  <PresentationFormat>Widescreen</PresentationFormat>
  <Paragraphs>369</Paragraphs>
  <Slides>31</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-apple-system</vt:lpstr>
      <vt:lpstr>Arial</vt:lpstr>
      <vt:lpstr>Calibri</vt:lpstr>
      <vt:lpstr>Calibri (body)</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1006</cp:revision>
  <dcterms:created xsi:type="dcterms:W3CDTF">2016-07-10T03:33:26Z</dcterms:created>
  <dcterms:modified xsi:type="dcterms:W3CDTF">2021-12-13T02:10:16Z</dcterms:modified>
</cp:coreProperties>
</file>